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5" r:id="rId5"/>
    <p:sldId id="277" r:id="rId6"/>
    <p:sldId id="278" r:id="rId7"/>
    <p:sldId id="280" r:id="rId8"/>
    <p:sldId id="281" r:id="rId9"/>
    <p:sldId id="282" r:id="rId10"/>
    <p:sldId id="292" r:id="rId11"/>
    <p:sldId id="274" r:id="rId12"/>
    <p:sldId id="259" r:id="rId13"/>
    <p:sldId id="260" r:id="rId14"/>
    <p:sldId id="261" r:id="rId15"/>
    <p:sldId id="262" r:id="rId16"/>
    <p:sldId id="263" r:id="rId17"/>
    <p:sldId id="264" r:id="rId18"/>
    <p:sldId id="266" r:id="rId19"/>
    <p:sldId id="265" r:id="rId20"/>
    <p:sldId id="270" r:id="rId21"/>
    <p:sldId id="284" r:id="rId22"/>
    <p:sldId id="285" r:id="rId23"/>
    <p:sldId id="286" r:id="rId24"/>
    <p:sldId id="287" r:id="rId25"/>
    <p:sldId id="290" r:id="rId26"/>
    <p:sldId id="291" r:id="rId27"/>
    <p:sldId id="288" r:id="rId28"/>
    <p:sldId id="289" r:id="rId29"/>
    <p:sldId id="293" r:id="rId3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5FC0-6E51-4EEA-8B56-02589FF069CC}" type="datetimeFigureOut">
              <a:rPr lang="hr-HR" smtClean="0"/>
              <a:pPr/>
              <a:t>9.6.2014.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A9AD-67D1-422F-B05C-AECAD598FEC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5FC0-6E51-4EEA-8B56-02589FF069CC}" type="datetimeFigureOut">
              <a:rPr lang="hr-HR" smtClean="0"/>
              <a:pPr/>
              <a:t>9.6.2014.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A9AD-67D1-422F-B05C-AECAD598FEC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5FC0-6E51-4EEA-8B56-02589FF069CC}" type="datetimeFigureOut">
              <a:rPr lang="hr-HR" smtClean="0"/>
              <a:pPr/>
              <a:t>9.6.2014.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A9AD-67D1-422F-B05C-AECAD598FEC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5FC0-6E51-4EEA-8B56-02589FF069CC}" type="datetimeFigureOut">
              <a:rPr lang="hr-HR" smtClean="0"/>
              <a:pPr/>
              <a:t>9.6.2014.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A9AD-67D1-422F-B05C-AECAD598FEC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5FC0-6E51-4EEA-8B56-02589FF069CC}" type="datetimeFigureOut">
              <a:rPr lang="hr-HR" smtClean="0"/>
              <a:pPr/>
              <a:t>9.6.2014.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A9AD-67D1-422F-B05C-AECAD598FEC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5FC0-6E51-4EEA-8B56-02589FF069CC}" type="datetimeFigureOut">
              <a:rPr lang="hr-HR" smtClean="0"/>
              <a:pPr/>
              <a:t>9.6.2014.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A9AD-67D1-422F-B05C-AECAD598FEC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5FC0-6E51-4EEA-8B56-02589FF069CC}" type="datetimeFigureOut">
              <a:rPr lang="hr-HR" smtClean="0"/>
              <a:pPr/>
              <a:t>9.6.2014.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A9AD-67D1-422F-B05C-AECAD598FEC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5FC0-6E51-4EEA-8B56-02589FF069CC}" type="datetimeFigureOut">
              <a:rPr lang="hr-HR" smtClean="0"/>
              <a:pPr/>
              <a:t>9.6.2014.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A9AD-67D1-422F-B05C-AECAD598FEC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5FC0-6E51-4EEA-8B56-02589FF069CC}" type="datetimeFigureOut">
              <a:rPr lang="hr-HR" smtClean="0"/>
              <a:pPr/>
              <a:t>9.6.2014.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A9AD-67D1-422F-B05C-AECAD598FEC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5FC0-6E51-4EEA-8B56-02589FF069CC}" type="datetimeFigureOut">
              <a:rPr lang="hr-HR" smtClean="0"/>
              <a:pPr/>
              <a:t>9.6.2014.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A9AD-67D1-422F-B05C-AECAD598FEC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5FC0-6E51-4EEA-8B56-02589FF069CC}" type="datetimeFigureOut">
              <a:rPr lang="hr-HR" smtClean="0"/>
              <a:pPr/>
              <a:t>9.6.2014.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A9AD-67D1-422F-B05C-AECAD598FEC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05FC0-6E51-4EEA-8B56-02589FF069CC}" type="datetimeFigureOut">
              <a:rPr lang="hr-HR" smtClean="0"/>
              <a:pPr/>
              <a:t>9.6.2014.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8A9AD-67D1-422F-B05C-AECAD598FEC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/>
          <a:lstStyle/>
          <a:p>
            <a:r>
              <a:rPr lang="hr-HR" dirty="0" smtClean="0">
                <a:latin typeface="Harlow Solid Italic" pitchFamily="82" charset="0"/>
              </a:rPr>
              <a:t>Upisi u srednje škole 2014./2015</a:t>
            </a:r>
            <a:r>
              <a:rPr lang="hr-HR" dirty="0" smtClean="0"/>
              <a:t>.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1506" name="Picture 2" descr="http://www.gimnazija-mmesic-sb.skole.hr/upload/gimnazija-mmesic-sb/images/newsimg/198/Image/Upis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00808"/>
            <a:ext cx="4743450" cy="4781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1143000"/>
          </a:xfrm>
        </p:spPr>
        <p:txBody>
          <a:bodyPr/>
          <a:lstStyle/>
          <a:p>
            <a:r>
              <a:rPr lang="hr-HR" dirty="0" smtClean="0">
                <a:latin typeface="Harlow Solid Italic" pitchFamily="82" charset="0"/>
              </a:rPr>
              <a:t>Kako izgleda aplikacija </a:t>
            </a:r>
            <a:r>
              <a:rPr lang="hr-HR" dirty="0" err="1" smtClean="0">
                <a:solidFill>
                  <a:srgbClr val="FF0000"/>
                </a:solidFill>
                <a:latin typeface="Harlow Solid Italic" pitchFamily="82" charset="0"/>
              </a:rPr>
              <a:t>upisi.hr</a:t>
            </a:r>
            <a:endParaRPr lang="hr-HR" dirty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70BDF1-4CA9-449A-BE21-73DB6D4CEBDE}" type="slidenum">
              <a:rPr lang="hr-HR" smtClean="0"/>
              <a:pPr>
                <a:defRPr/>
              </a:pPr>
              <a:t>11</a:t>
            </a:fld>
            <a:endParaRPr lang="hr-HR"/>
          </a:p>
        </p:txBody>
      </p:sp>
      <p:pic>
        <p:nvPicPr>
          <p:cNvPr id="4100" name="Slika 1"/>
          <p:cNvPicPr>
            <a:picLocks noChangeAspect="1"/>
          </p:cNvPicPr>
          <p:nvPr/>
        </p:nvPicPr>
        <p:blipFill>
          <a:blip r:embed="rId2" cstate="print"/>
          <a:srcRect l="3188" t="4718" r="2754" b="4588"/>
          <a:stretch>
            <a:fillRect/>
          </a:stretch>
        </p:blipFill>
        <p:spPr bwMode="auto">
          <a:xfrm>
            <a:off x="276225" y="549275"/>
            <a:ext cx="860107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63888" y="548680"/>
            <a:ext cx="8229600" cy="1143000"/>
          </a:xfrm>
        </p:spPr>
        <p:txBody>
          <a:bodyPr>
            <a:normAutofit/>
          </a:bodyPr>
          <a:lstStyle/>
          <a:p>
            <a:r>
              <a:rPr lang="hr-HR" sz="2800" dirty="0" smtClean="0">
                <a:latin typeface="Harlow Solid Italic" pitchFamily="82" charset="0"/>
              </a:rPr>
              <a:t>Uputa za prijavu</a:t>
            </a:r>
            <a:endParaRPr lang="hr-HR" sz="2800" dirty="0">
              <a:latin typeface="Harlow Solid Italic" pitchFamily="8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16216" cy="730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3" y="640014"/>
            <a:ext cx="5834409" cy="621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23956"/>
            <a:ext cx="6696744" cy="652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5843" y="1600200"/>
            <a:ext cx="48523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Harlow Solid Italic" pitchFamily="82" charset="0"/>
              </a:rPr>
              <a:t>Nakon prijave izbornik izgleda ovako</a:t>
            </a:r>
            <a:endParaRPr lang="hr-HR" dirty="0">
              <a:latin typeface="Harlow Solid Italic" pitchFamily="82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450" y="3057525"/>
            <a:ext cx="72771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Harlow Solid Italic" pitchFamily="82" charset="0"/>
              </a:rPr>
              <a:t>Kartica moji podaci</a:t>
            </a:r>
            <a:endParaRPr lang="hr-HR" dirty="0">
              <a:latin typeface="Harlow Solid Italic" pitchFamily="82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9312" y="1881981"/>
            <a:ext cx="49053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Harlow Solid Italic" pitchFamily="82" charset="0"/>
              </a:rPr>
              <a:t>Kartica obrazovni programi</a:t>
            </a:r>
            <a:endParaRPr lang="hr-HR" dirty="0">
              <a:latin typeface="Harlow Solid Italic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Pretražuješ programe i škole koji ih provode (vrste programa, program, županija, vrste škola…)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45024"/>
            <a:ext cx="876923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Harlow Solid Italic" pitchFamily="82" charset="0"/>
              </a:rPr>
              <a:t>Kartica moji rezultati</a:t>
            </a:r>
            <a:endParaRPr lang="hr-HR" dirty="0">
              <a:latin typeface="Harlow Solid Italic" pitchFamily="82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912" y="1340769"/>
            <a:ext cx="7401488" cy="49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>
                <a:latin typeface="Harlow Solid Italic" pitchFamily="82" charset="0"/>
              </a:rPr>
              <a:t>Učenici se upisuju</a:t>
            </a:r>
            <a:endParaRPr lang="hr-HR" sz="5400" dirty="0">
              <a:latin typeface="Harlow Solid Italic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 stranici</a:t>
            </a:r>
          </a:p>
          <a:p>
            <a:r>
              <a:rPr lang="hr-HR" sz="5400" dirty="0" smtClean="0"/>
              <a:t>https://www.upisi.hr/upisi/</a:t>
            </a:r>
            <a:endParaRPr lang="hr-H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Harlow Solid Italic" pitchFamily="82" charset="0"/>
              </a:rPr>
              <a:t>Računanje bodova</a:t>
            </a:r>
            <a:endParaRPr lang="hr-HR" dirty="0">
              <a:latin typeface="Harlow Solid Italic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4857403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r>
              <a:rPr lang="vi-VN" dirty="0" smtClean="0"/>
              <a:t>Za  upis  u  I.  razred  srednje  škole  kandidatima  se  vrednuju  i  boduju  </a:t>
            </a:r>
            <a:r>
              <a:rPr lang="vi-VN" sz="4400" b="1" dirty="0" smtClean="0">
                <a:solidFill>
                  <a:srgbClr val="FF0000"/>
                </a:solidFill>
              </a:rPr>
              <a:t>zajednički,  dodatni  i </a:t>
            </a:r>
            <a:r>
              <a:rPr lang="hr-HR" sz="4400" b="1" dirty="0" smtClean="0">
                <a:solidFill>
                  <a:srgbClr val="FF0000"/>
                </a:solidFill>
              </a:rPr>
              <a:t> </a:t>
            </a:r>
            <a:r>
              <a:rPr lang="vi-VN" sz="4400" b="1" dirty="0" smtClean="0">
                <a:solidFill>
                  <a:srgbClr val="FF0000"/>
                </a:solidFill>
              </a:rPr>
              <a:t>poseban element.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Harlow Solid Italic" pitchFamily="82" charset="0"/>
              </a:rPr>
              <a:t>1. Zajednički element</a:t>
            </a:r>
            <a:endParaRPr lang="hr-HR" dirty="0">
              <a:latin typeface="Harlow Solid Italic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256584"/>
          </a:xfrm>
        </p:spPr>
        <p:txBody>
          <a:bodyPr>
            <a:normAutofit fontScale="92500" lnSpcReduction="10000"/>
          </a:bodyPr>
          <a:lstStyle/>
          <a:p>
            <a:r>
              <a:rPr lang="vi-VN" b="1" dirty="0" smtClean="0"/>
              <a:t>Zajednički </a:t>
            </a:r>
            <a:r>
              <a:rPr lang="vi-VN" dirty="0" smtClean="0"/>
              <a:t> element  za  upis  u</a:t>
            </a:r>
            <a:endParaRPr lang="hr-HR" b="1" dirty="0"/>
          </a:p>
          <a:p>
            <a:endParaRPr lang="hr-HR" b="1" dirty="0" smtClean="0"/>
          </a:p>
          <a:p>
            <a:pPr marL="0" indent="0">
              <a:buNone/>
              <a:defRPr/>
            </a:pPr>
            <a:r>
              <a:rPr lang="hr-HR" b="1" dirty="0"/>
              <a:t> </a:t>
            </a:r>
            <a:r>
              <a:rPr lang="hr-HR" b="1" dirty="0" smtClean="0"/>
              <a:t>     = </a:t>
            </a:r>
            <a:r>
              <a:rPr lang="hr-HR" b="1" u="sng" dirty="0"/>
              <a:t>Gimnazije i strukovne u trajanju od 4 godine</a:t>
            </a:r>
          </a:p>
          <a:p>
            <a:pPr marL="0" indent="0">
              <a:buNone/>
              <a:defRPr/>
            </a:pPr>
            <a:r>
              <a:rPr lang="hr-HR" b="1" dirty="0"/>
              <a:t>Prosjeci ocjena </a:t>
            </a:r>
            <a:r>
              <a:rPr lang="hr-HR" b="1" dirty="0" smtClean="0"/>
              <a:t>5.,6., 7. i 8.r</a:t>
            </a:r>
            <a:r>
              <a:rPr lang="hr-HR" b="1" dirty="0"/>
              <a:t>. na dvije decimale </a:t>
            </a:r>
            <a:r>
              <a:rPr lang="hr-HR" b="1" dirty="0" smtClean="0"/>
              <a:t>+ </a:t>
            </a:r>
            <a:r>
              <a:rPr lang="hr-HR" b="1" dirty="0" err="1" smtClean="0"/>
              <a:t>Hj</a:t>
            </a:r>
            <a:r>
              <a:rPr lang="hr-HR" b="1" dirty="0"/>
              <a:t>, M, I SJ u 7. i 8.r </a:t>
            </a:r>
            <a:r>
              <a:rPr lang="hr-HR" b="1" dirty="0" smtClean="0"/>
              <a:t>+ </a:t>
            </a:r>
            <a:r>
              <a:rPr lang="hr-HR" b="1" dirty="0"/>
              <a:t>2 predmeta iz Popisa važnih predmeta + 1 koji samostalno određuje </a:t>
            </a:r>
            <a:r>
              <a:rPr lang="hr-HR" b="1" dirty="0" smtClean="0"/>
              <a:t>škola  (</a:t>
            </a:r>
            <a:r>
              <a:rPr lang="hr-HR" b="1" dirty="0"/>
              <a:t>najviše 80 bodova)</a:t>
            </a:r>
          </a:p>
          <a:p>
            <a:pPr>
              <a:buNone/>
            </a:pPr>
            <a:endParaRPr lang="hr-HR" b="1" dirty="0" smtClean="0"/>
          </a:p>
          <a:p>
            <a:pPr marL="0" indent="0">
              <a:buNone/>
              <a:defRPr/>
            </a:pPr>
            <a:r>
              <a:rPr lang="hr-HR" b="1" u="sng" dirty="0"/>
              <a:t>Strukovne i obrtničke u trajanju od 3 godine</a:t>
            </a:r>
          </a:p>
          <a:p>
            <a:pPr marL="0" indent="0">
              <a:buNone/>
              <a:defRPr/>
            </a:pPr>
            <a:r>
              <a:rPr lang="hr-HR" b="1" dirty="0"/>
              <a:t>Prosjeci ocjena 5.,6</a:t>
            </a:r>
            <a:r>
              <a:rPr lang="hr-HR" b="1" dirty="0" smtClean="0"/>
              <a:t>., </a:t>
            </a:r>
            <a:r>
              <a:rPr lang="hr-HR" b="1" dirty="0"/>
              <a:t>7. i 8.r. </a:t>
            </a:r>
            <a:r>
              <a:rPr lang="hr-HR" b="1" dirty="0" smtClean="0"/>
              <a:t>na </a:t>
            </a:r>
            <a:r>
              <a:rPr lang="hr-HR" b="1" dirty="0"/>
              <a:t>dvije decimale + </a:t>
            </a:r>
            <a:r>
              <a:rPr lang="hr-HR" b="1" dirty="0" err="1"/>
              <a:t>Hj</a:t>
            </a:r>
            <a:r>
              <a:rPr lang="hr-HR" b="1" dirty="0"/>
              <a:t>, M, I SJ u 7. i 8.r  (najviše 50 bodova</a:t>
            </a:r>
            <a:r>
              <a:rPr lang="hr-HR" b="1" dirty="0" smtClean="0"/>
              <a:t>)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hr-HR" b="1" u="sng" dirty="0"/>
              <a:t>Stjecanje strukovne kvalifikacije u trajanju manjem od tri godine</a:t>
            </a:r>
          </a:p>
          <a:p>
            <a:pPr>
              <a:buNone/>
              <a:defRPr/>
            </a:pPr>
            <a:r>
              <a:rPr lang="hr-HR" b="1" dirty="0"/>
              <a:t>Prosjeci ocjena 5.,6., 7. i 8.r. </a:t>
            </a:r>
            <a:r>
              <a:rPr lang="hr-HR" b="1" dirty="0" smtClean="0"/>
              <a:t>na </a:t>
            </a:r>
            <a:r>
              <a:rPr lang="hr-HR" b="1" dirty="0"/>
              <a:t>dvije decimale (najviše 20 bodova) 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 dirty="0" smtClean="0">
                <a:latin typeface="Harlow Solid Italic" pitchFamily="82" charset="0"/>
              </a:rPr>
              <a:t>Primjer – opća gimnazija</a:t>
            </a:r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sz="half" idx="1"/>
          </p:nvPr>
        </p:nvGraphicFramePr>
        <p:xfrm>
          <a:off x="395288" y="1844675"/>
          <a:ext cx="1800225" cy="2778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1324"/>
                <a:gridCol w="968901"/>
              </a:tblGrid>
              <a:tr h="370560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Razred</a:t>
                      </a:r>
                      <a:endParaRPr lang="hr-HR" sz="1800" b="1" dirty="0"/>
                    </a:p>
                  </a:txBody>
                  <a:tcPr marL="91441" marR="91441" marT="45686" marB="45686"/>
                </a:tc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Prosjek</a:t>
                      </a:r>
                      <a:endParaRPr lang="hr-HR" sz="1800" b="1" dirty="0"/>
                    </a:p>
                  </a:txBody>
                  <a:tcPr marL="91441" marR="91441" marT="45686" marB="45686"/>
                </a:tc>
              </a:tr>
              <a:tr h="457129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5. r.</a:t>
                      </a:r>
                      <a:endParaRPr lang="hr-HR" sz="1800" b="1" dirty="0"/>
                    </a:p>
                  </a:txBody>
                  <a:tcPr marL="91441" marR="91441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4,69</a:t>
                      </a:r>
                      <a:endParaRPr lang="hr-HR" sz="2400" b="1" dirty="0"/>
                    </a:p>
                  </a:txBody>
                  <a:tcPr marL="91441" marR="91441" marT="45686" marB="45686"/>
                </a:tc>
              </a:tr>
              <a:tr h="457129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6. r.</a:t>
                      </a:r>
                      <a:endParaRPr lang="hr-HR" sz="1800" b="1" dirty="0"/>
                    </a:p>
                  </a:txBody>
                  <a:tcPr marL="91441" marR="91441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4,77</a:t>
                      </a:r>
                      <a:endParaRPr lang="hr-HR" sz="2400" b="1" dirty="0"/>
                    </a:p>
                  </a:txBody>
                  <a:tcPr marL="91441" marR="91441" marT="45686" marB="45686"/>
                </a:tc>
              </a:tr>
              <a:tr h="457129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7. r.</a:t>
                      </a:r>
                      <a:endParaRPr lang="hr-HR" sz="1800" b="1" dirty="0"/>
                    </a:p>
                  </a:txBody>
                  <a:tcPr marL="91441" marR="91441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4,73</a:t>
                      </a:r>
                      <a:endParaRPr lang="hr-HR" sz="2400" b="1" dirty="0"/>
                    </a:p>
                  </a:txBody>
                  <a:tcPr marL="91441" marR="91441" marT="45686" marB="45686"/>
                </a:tc>
              </a:tr>
              <a:tr h="457129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8. r.</a:t>
                      </a:r>
                      <a:endParaRPr lang="hr-HR" sz="1800" b="1" dirty="0"/>
                    </a:p>
                  </a:txBody>
                  <a:tcPr marL="91441" marR="91441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4,87</a:t>
                      </a:r>
                      <a:endParaRPr lang="hr-HR" sz="2400" b="1" dirty="0"/>
                    </a:p>
                  </a:txBody>
                  <a:tcPr marL="91441" marR="91441" marT="45686" marB="45686"/>
                </a:tc>
              </a:tr>
              <a:tr h="579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 smtClean="0">
                          <a:solidFill>
                            <a:srgbClr val="FF0000"/>
                          </a:solidFill>
                        </a:rPr>
                        <a:t>Ukupno</a:t>
                      </a:r>
                    </a:p>
                    <a:p>
                      <a:endParaRPr lang="hr-HR" sz="1800" b="1" dirty="0"/>
                    </a:p>
                  </a:txBody>
                  <a:tcPr marL="91441" marR="91441" marT="45686" marB="45686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>
                          <a:solidFill>
                            <a:srgbClr val="FF0000"/>
                          </a:solidFill>
                        </a:rPr>
                        <a:t>19,06</a:t>
                      </a:r>
                      <a:endParaRPr lang="hr-H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686" marB="45686"/>
                </a:tc>
              </a:tr>
            </a:tbl>
          </a:graphicData>
        </a:graphic>
      </p:graphicFrame>
      <p:graphicFrame>
        <p:nvGraphicFramePr>
          <p:cNvPr id="6" name="Rezervirano mjesto sadržaja 5"/>
          <p:cNvGraphicFramePr>
            <a:graphicFrameLocks noGrp="1"/>
          </p:cNvGraphicFramePr>
          <p:nvPr>
            <p:ph sz="half" idx="2"/>
          </p:nvPr>
        </p:nvGraphicFramePr>
        <p:xfrm>
          <a:off x="2555875" y="1916113"/>
          <a:ext cx="3816349" cy="3840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481"/>
                <a:gridCol w="1060098"/>
                <a:gridCol w="1130770"/>
              </a:tblGrid>
              <a:tr h="640039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Predmeti</a:t>
                      </a:r>
                      <a:endParaRPr lang="hr-HR" sz="1800" b="1" dirty="0"/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r>
                        <a:rPr lang="hr-HR" sz="1200" b="1" dirty="0" smtClean="0"/>
                        <a:t>Zaključne ocjene važnih predmeta 7.r</a:t>
                      </a:r>
                      <a:endParaRPr lang="hr-HR" sz="1200" b="1" dirty="0"/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r>
                        <a:rPr lang="hr-HR" sz="1200" b="1" dirty="0" smtClean="0"/>
                        <a:t>Zaključne ocjene važnih predmeta 8.r</a:t>
                      </a:r>
                      <a:endParaRPr lang="hr-HR" sz="1200" b="1" dirty="0"/>
                    </a:p>
                  </a:txBody>
                  <a:tcPr marL="91438" marR="91438" marT="45702" marB="45702"/>
                </a:tc>
              </a:tr>
              <a:tr h="457160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Hrvatski jezik</a:t>
                      </a:r>
                      <a:endParaRPr lang="hr-HR" sz="1800" b="1" dirty="0"/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4</a:t>
                      </a:r>
                      <a:endParaRPr lang="hr-HR" sz="2400" b="1" dirty="0"/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5</a:t>
                      </a:r>
                      <a:endParaRPr lang="hr-HR" sz="2400" b="1" dirty="0"/>
                    </a:p>
                  </a:txBody>
                  <a:tcPr marL="91438" marR="91438" marT="45702" marB="45702"/>
                </a:tc>
              </a:tr>
              <a:tr h="457160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Strani jezik (EJ)</a:t>
                      </a:r>
                      <a:endParaRPr lang="hr-HR" sz="1800" b="1" dirty="0"/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5</a:t>
                      </a:r>
                      <a:endParaRPr lang="hr-HR" sz="2400" b="1" dirty="0"/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5</a:t>
                      </a:r>
                      <a:endParaRPr lang="hr-HR" sz="2400" b="1" dirty="0"/>
                    </a:p>
                  </a:txBody>
                  <a:tcPr marL="91438" marR="91438" marT="45702" marB="45702"/>
                </a:tc>
              </a:tr>
              <a:tr h="457160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Matematika</a:t>
                      </a:r>
                      <a:endParaRPr lang="hr-HR" sz="1800" b="1" dirty="0"/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4</a:t>
                      </a:r>
                      <a:endParaRPr lang="hr-HR" sz="2400" b="1" dirty="0"/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4</a:t>
                      </a:r>
                      <a:endParaRPr lang="hr-HR" sz="2400" b="1" dirty="0"/>
                    </a:p>
                  </a:txBody>
                  <a:tcPr marL="91438" marR="91438" marT="45702" marB="45702"/>
                </a:tc>
              </a:tr>
              <a:tr h="457160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Povijest</a:t>
                      </a:r>
                      <a:endParaRPr lang="hr-HR" sz="1800" b="1" dirty="0"/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4</a:t>
                      </a:r>
                      <a:endParaRPr lang="hr-HR" sz="2400" b="1" dirty="0"/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5</a:t>
                      </a:r>
                      <a:endParaRPr lang="hr-HR" sz="2400" b="1" dirty="0"/>
                    </a:p>
                  </a:txBody>
                  <a:tcPr marL="91438" marR="91438" marT="45702" marB="45702"/>
                </a:tc>
              </a:tr>
              <a:tr h="457160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Geografija</a:t>
                      </a:r>
                      <a:endParaRPr lang="hr-HR" sz="1800" b="1" dirty="0"/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5</a:t>
                      </a:r>
                      <a:endParaRPr lang="hr-HR" sz="2400" b="1" dirty="0"/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5</a:t>
                      </a:r>
                      <a:endParaRPr lang="hr-HR" sz="2400" b="1" dirty="0"/>
                    </a:p>
                  </a:txBody>
                  <a:tcPr marL="91438" marR="91438" marT="45702" marB="45702"/>
                </a:tc>
              </a:tr>
              <a:tr h="457160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Biologija?</a:t>
                      </a:r>
                      <a:endParaRPr lang="hr-HR" sz="1800" b="1" dirty="0"/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5</a:t>
                      </a:r>
                      <a:endParaRPr lang="hr-HR" sz="2400" b="1" dirty="0"/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5</a:t>
                      </a:r>
                      <a:endParaRPr lang="hr-HR" sz="2400" b="1" dirty="0"/>
                    </a:p>
                  </a:txBody>
                  <a:tcPr marL="91438" marR="91438" marT="45702" marB="45702"/>
                </a:tc>
              </a:tr>
              <a:tr h="457160">
                <a:tc>
                  <a:txBody>
                    <a:bodyPr/>
                    <a:lstStyle/>
                    <a:p>
                      <a:r>
                        <a:rPr lang="hr-HR" sz="1800" b="1" dirty="0" smtClean="0">
                          <a:solidFill>
                            <a:srgbClr val="FF0000"/>
                          </a:solidFill>
                        </a:rPr>
                        <a:t>Ukupno</a:t>
                      </a:r>
                      <a:endParaRPr lang="hr-HR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endParaRPr lang="hr-H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702" marB="45702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>
                          <a:solidFill>
                            <a:srgbClr val="FF0000"/>
                          </a:solidFill>
                        </a:rPr>
                        <a:t>29</a:t>
                      </a:r>
                      <a:endParaRPr lang="hr-HR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702" marB="45702"/>
                </a:tc>
              </a:tr>
            </a:tbl>
          </a:graphicData>
        </a:graphic>
      </p:graphicFrame>
      <p:graphicFrame>
        <p:nvGraphicFramePr>
          <p:cNvPr id="8" name="Tablica 7"/>
          <p:cNvGraphicFramePr>
            <a:graphicFrameLocks noGrp="1"/>
          </p:cNvGraphicFramePr>
          <p:nvPr/>
        </p:nvGraphicFramePr>
        <p:xfrm>
          <a:off x="6659563" y="1916113"/>
          <a:ext cx="2016125" cy="27479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2510"/>
                <a:gridCol w="923615"/>
              </a:tblGrid>
              <a:tr h="370688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Elementi</a:t>
                      </a:r>
                      <a:endParaRPr lang="hr-HR" sz="1800" b="1" dirty="0"/>
                    </a:p>
                  </a:txBody>
                  <a:tcPr marL="91436" marR="91436" marT="45701" marB="45701"/>
                </a:tc>
                <a:tc>
                  <a:txBody>
                    <a:bodyPr/>
                    <a:lstStyle/>
                    <a:p>
                      <a:endParaRPr lang="hr-HR" sz="1800" b="1" dirty="0"/>
                    </a:p>
                  </a:txBody>
                  <a:tcPr marL="91436" marR="91436" marT="45701" marB="45701"/>
                </a:tc>
              </a:tr>
              <a:tr h="640038">
                <a:tc>
                  <a:txBody>
                    <a:bodyPr/>
                    <a:lstStyle/>
                    <a:p>
                      <a:r>
                        <a:rPr lang="hr-HR" sz="1800" b="1" dirty="0" smtClean="0"/>
                        <a:t>Prosjeci 5.-8.r</a:t>
                      </a:r>
                      <a:endParaRPr lang="hr-HR" sz="1800" b="1" dirty="0"/>
                    </a:p>
                  </a:txBody>
                  <a:tcPr marL="91436" marR="91436" marT="45701" marB="45701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19,06</a:t>
                      </a:r>
                      <a:endParaRPr lang="hr-HR" sz="2400" b="1" dirty="0"/>
                    </a:p>
                  </a:txBody>
                  <a:tcPr marL="91436" marR="91436" marT="45701" marB="45701"/>
                </a:tc>
              </a:tr>
              <a:tr h="640038">
                <a:tc>
                  <a:txBody>
                    <a:bodyPr/>
                    <a:lstStyle/>
                    <a:p>
                      <a:r>
                        <a:rPr lang="hr-HR" sz="1200" b="1" dirty="0" smtClean="0"/>
                        <a:t>Zaključne ocjene važnih predmeta 7.r</a:t>
                      </a:r>
                      <a:endParaRPr lang="hr-HR" sz="1200" b="1" dirty="0"/>
                    </a:p>
                  </a:txBody>
                  <a:tcPr marL="91436" marR="91436" marT="45701" marB="45701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27</a:t>
                      </a:r>
                      <a:endParaRPr lang="hr-HR" sz="2400" b="1" dirty="0"/>
                    </a:p>
                  </a:txBody>
                  <a:tcPr marL="91436" marR="91436" marT="45701" marB="45701"/>
                </a:tc>
              </a:tr>
              <a:tr h="640038">
                <a:tc>
                  <a:txBody>
                    <a:bodyPr/>
                    <a:lstStyle/>
                    <a:p>
                      <a:r>
                        <a:rPr lang="hr-HR" sz="1200" b="1" dirty="0" smtClean="0"/>
                        <a:t>Zaključne ocjene važnih predmeta 8.r</a:t>
                      </a:r>
                      <a:endParaRPr lang="hr-HR" sz="1200" b="1" dirty="0"/>
                    </a:p>
                  </a:txBody>
                  <a:tcPr marL="91436" marR="91436" marT="45701" marB="45701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dirty="0" smtClean="0"/>
                        <a:t>29</a:t>
                      </a:r>
                      <a:endParaRPr lang="hr-HR" sz="2400" b="1" dirty="0"/>
                    </a:p>
                  </a:txBody>
                  <a:tcPr marL="91436" marR="91436" marT="45701" marB="45701"/>
                </a:tc>
              </a:tr>
              <a:tr h="457159">
                <a:tc>
                  <a:txBody>
                    <a:bodyPr/>
                    <a:lstStyle/>
                    <a:p>
                      <a:r>
                        <a:rPr lang="hr-HR" sz="1800" b="1" dirty="0" smtClean="0">
                          <a:solidFill>
                            <a:srgbClr val="FF0000"/>
                          </a:solidFill>
                        </a:rPr>
                        <a:t>Ukupno</a:t>
                      </a:r>
                      <a:endParaRPr lang="hr-HR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 marT="45701" marB="45701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400" b="1" u="sng" dirty="0" smtClean="0">
                          <a:solidFill>
                            <a:srgbClr val="FF0000"/>
                          </a:solidFill>
                        </a:rPr>
                        <a:t>75,06</a:t>
                      </a:r>
                      <a:endParaRPr lang="hr-HR" sz="2400" b="1" u="sng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 marT="45701" marB="45701"/>
                </a:tc>
              </a:tr>
            </a:tbl>
          </a:graphicData>
        </a:graphic>
      </p:graphicFrame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F17F93-D243-4A94-8FE4-73537AABDDA8}" type="slidenum">
              <a:rPr lang="hr-HR" smtClean="0"/>
              <a:pPr>
                <a:defRPr/>
              </a:pPr>
              <a:t>23</a:t>
            </a:fld>
            <a:endParaRPr lang="hr-HR"/>
          </a:p>
        </p:txBody>
      </p:sp>
      <p:sp>
        <p:nvSpPr>
          <p:cNvPr id="22614" name="TekstniOkvir 9"/>
          <p:cNvSpPr txBox="1">
            <a:spLocks noChangeArrowheads="1"/>
          </p:cNvSpPr>
          <p:nvPr/>
        </p:nvSpPr>
        <p:spPr bwMode="auto">
          <a:xfrm>
            <a:off x="323850" y="5949950"/>
            <a:ext cx="4895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3200" b="1"/>
              <a:t>+ dodatni bodovi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Harlow Solid Italic" pitchFamily="82" charset="0"/>
              </a:rPr>
              <a:t>2. Dodatni element</a:t>
            </a:r>
            <a:endParaRPr lang="hr-HR" dirty="0">
              <a:latin typeface="Harlow Solid Italic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hr-HR" dirty="0" smtClean="0"/>
              <a:t>Dodatni  element  vrednovanja  čine </a:t>
            </a:r>
            <a:r>
              <a:rPr lang="hr-HR" b="1" dirty="0" smtClean="0"/>
              <a:t> sposobnosti  i  darovitosti  učenika.  </a:t>
            </a:r>
            <a:r>
              <a:rPr lang="hr-HR" dirty="0" smtClean="0"/>
              <a:t>Sposobnosti  i darovitosti kandidata dokazuju se i vrednuju: </a:t>
            </a:r>
          </a:p>
          <a:p>
            <a:pPr>
              <a:buFont typeface="Wingdings" pitchFamily="2" charset="2"/>
              <a:buChar char="q"/>
            </a:pPr>
            <a:r>
              <a:rPr lang="hr-HR" dirty="0" smtClean="0"/>
              <a:t>na osnovi provjere posebnih vještina i sposobnosti </a:t>
            </a:r>
          </a:p>
          <a:p>
            <a:pPr>
              <a:buFont typeface="Wingdings" pitchFamily="2" charset="2"/>
              <a:buChar char="q"/>
            </a:pPr>
            <a:r>
              <a:rPr lang="hr-HR" dirty="0" smtClean="0"/>
              <a:t>na osnovi postignutih rezultata na natjecanjima u znanju</a:t>
            </a:r>
          </a:p>
          <a:p>
            <a:pPr>
              <a:buFont typeface="Wingdings" pitchFamily="2" charset="2"/>
              <a:buChar char="q"/>
            </a:pPr>
            <a:r>
              <a:rPr lang="hr-HR" dirty="0" smtClean="0"/>
              <a:t>na osnovi postignutih rezultata na natjecanjima školskih sportskih društava.</a:t>
            </a:r>
          </a:p>
          <a:p>
            <a:pPr>
              <a:buNone/>
            </a:pP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slov 1"/>
          <p:cNvSpPr>
            <a:spLocks noGrp="1"/>
          </p:cNvSpPr>
          <p:nvPr>
            <p:ph type="title"/>
          </p:nvPr>
        </p:nvSpPr>
        <p:spPr>
          <a:xfrm>
            <a:off x="6350" y="188913"/>
            <a:ext cx="8964613" cy="1143000"/>
          </a:xfrm>
        </p:spPr>
        <p:txBody>
          <a:bodyPr/>
          <a:lstStyle/>
          <a:p>
            <a:r>
              <a:rPr lang="hr-HR" sz="3200" b="1" dirty="0" smtClean="0">
                <a:latin typeface="Harlow Solid Italic" pitchFamily="82" charset="0"/>
              </a:rPr>
              <a:t>Vrednovanje rezultata postignutih na natjecanjima u znanju  (samo državna i međunarodna)</a:t>
            </a:r>
            <a:endParaRPr lang="hr-HR" sz="3200" dirty="0" smtClean="0">
              <a:latin typeface="Harlow Solid Italic" pitchFamily="82" charset="0"/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F74AC-103E-4F98-82F8-B02C20DC9CF5}" type="slidenum">
              <a:rPr lang="hr-HR" smtClean="0"/>
              <a:pPr>
                <a:defRPr/>
              </a:pPr>
              <a:t>25</a:t>
            </a:fld>
            <a:endParaRPr lang="hr-HR"/>
          </a:p>
        </p:txBody>
      </p:sp>
      <p:pic>
        <p:nvPicPr>
          <p:cNvPr id="2560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628775"/>
            <a:ext cx="7777162" cy="47545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slov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507412" cy="1143000"/>
          </a:xfrm>
        </p:spPr>
        <p:txBody>
          <a:bodyPr/>
          <a:lstStyle/>
          <a:p>
            <a:pPr eaLnBrk="1" hangingPunct="1"/>
            <a:r>
              <a:rPr lang="hr-HR" sz="3200" b="1" dirty="0" smtClean="0">
                <a:latin typeface="Harlow Solid Italic" pitchFamily="82" charset="0"/>
              </a:rPr>
              <a:t>Vrednovanje rezultata postignutih na sportskim natjecanjima (samo državna i međunarodna ŠŠK)</a:t>
            </a:r>
            <a:endParaRPr lang="hr-HR" sz="3200" dirty="0" smtClean="0">
              <a:latin typeface="Harlow Solid Italic" pitchFamily="82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0DD11-279E-4DD5-9670-1C1616376065}" type="slidenum">
              <a:rPr lang="hr-HR" smtClean="0"/>
              <a:pPr>
                <a:defRPr/>
              </a:pPr>
              <a:t>26</a:t>
            </a:fld>
            <a:endParaRPr lang="hr-HR"/>
          </a:p>
        </p:txBody>
      </p:sp>
      <p:pic>
        <p:nvPicPr>
          <p:cNvPr id="2662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205038"/>
            <a:ext cx="8443913" cy="230346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Harlow Solid Italic" pitchFamily="82" charset="0"/>
              </a:rPr>
              <a:t>3. Poseban  element  vrednovanja</a:t>
            </a:r>
            <a:endParaRPr lang="hr-HR" dirty="0">
              <a:latin typeface="Harlow Solid Italic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b="1" i="1" dirty="0" smtClean="0"/>
              <a:t>Poseban  element  vrednovanja  čini  uspjeh  kandidata  koji  su  ostvarili  u  otežanim  uvjetima obrazovanja.  Kandidatima će se priznati ostvarivanje isključivo jednoga </a:t>
            </a:r>
            <a:r>
              <a:rPr lang="hr-HR" dirty="0" smtClean="0"/>
              <a:t>(najpovoljnijega) od sljedećih prava: </a:t>
            </a:r>
          </a:p>
          <a:p>
            <a:pPr>
              <a:buNone/>
            </a:pPr>
            <a:endParaRPr lang="hr-HR" dirty="0" smtClean="0"/>
          </a:p>
          <a:p>
            <a:pPr>
              <a:buFont typeface="Wingdings" pitchFamily="2" charset="2"/>
              <a:buChar char="q"/>
            </a:pPr>
            <a:r>
              <a:rPr lang="hr-HR" dirty="0" smtClean="0"/>
              <a:t> kandidat s teškoćama u razvoju </a:t>
            </a:r>
          </a:p>
          <a:p>
            <a:pPr>
              <a:buFont typeface="Wingdings" pitchFamily="2" charset="2"/>
              <a:buChar char="q"/>
            </a:pPr>
            <a:r>
              <a:rPr lang="hr-HR" dirty="0" smtClean="0"/>
              <a:t>kandidat sa zdravstvenim teškoćama </a:t>
            </a:r>
          </a:p>
          <a:p>
            <a:pPr>
              <a:buFont typeface="Wingdings" pitchFamily="2" charset="2"/>
              <a:buChar char="q"/>
            </a:pPr>
            <a:r>
              <a:rPr lang="hr-HR" dirty="0" smtClean="0"/>
              <a:t>kandidat koji živi uz jednoga i/ili oba roditelja s dugotrajnom teškom bolesti (donijeti liječničku potvrdu o dugotrajnoj težoj bolesti jednoga i/ili oba roditelja)</a:t>
            </a:r>
          </a:p>
          <a:p>
            <a:pPr>
              <a:buFont typeface="Wingdings" pitchFamily="2" charset="2"/>
              <a:buChar char="q"/>
            </a:pPr>
            <a:r>
              <a:rPr lang="hr-HR" dirty="0" smtClean="0"/>
              <a:t>kandidat koji živi uz dugotrajno nezaposlena oba roditelja </a:t>
            </a:r>
            <a:r>
              <a:rPr lang="hr-HR" dirty="0" err="1" smtClean="0"/>
              <a:t>roditelja</a:t>
            </a:r>
            <a:r>
              <a:rPr lang="hr-HR" dirty="0" smtClean="0"/>
              <a:t> (donijeti potvrdu o dugotrajnoj nezaposlenosti oba roditelja iz područnoga ureda Hrvatskoga zavoda za zapošljavanje)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hr-HR" dirty="0" smtClean="0"/>
              <a:t>kandidat koji živi uz samohranoga roditelja korisnika socijalne skrbi (donijeti potvrdu o korištenju socijalne pomoći; rješenje ili drugi upravni akt centra za socijalnu skrb ili nadležnoga tijela u jedinici lokalne ili područne (regionalne) jedinice i Grada Zagreba o pravu samohranoga roditelja u statusu socijalne skrbi izdanih od ovlaštenih službi u zdravstvu, socijalnoj skrbi i za zapošljavanje)</a:t>
            </a:r>
          </a:p>
          <a:p>
            <a:pPr>
              <a:buFont typeface="Wingdings" pitchFamily="2" charset="2"/>
              <a:buChar char="q"/>
            </a:pPr>
            <a:r>
              <a:rPr lang="hr-HR" dirty="0" smtClean="0"/>
              <a:t>kandidatu kojem je jedan roditelj preminuo (preslika smrtovnice)</a:t>
            </a:r>
          </a:p>
          <a:p>
            <a:pPr>
              <a:buFont typeface="Wingdings" pitchFamily="2" charset="2"/>
              <a:buChar char="q"/>
            </a:pPr>
            <a:r>
              <a:rPr lang="hr-HR" dirty="0" smtClean="0"/>
              <a:t>kandidat koji je pripadnik romske nacionalne manjine.(preporuku centra za socijalnu skrb i preporuku Vijeća romske nacionalne manjine)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2"/>
            <a:ext cx="6132140" cy="61455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hr-HR" b="1" dirty="0" smtClean="0">
                <a:latin typeface="Harlow Solid Italic" pitchFamily="82" charset="0"/>
              </a:rPr>
              <a:t>Zadaci osnovne škole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0825" y="1196975"/>
            <a:ext cx="8642350" cy="511175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Dodjeljuje učenicima i razrednicima osmog razreda elektronički identitet iz AAI@Edu.hr sustava (dobili od tajnice)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b="1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Osigurava točnost unesenih podataka u e-Maticu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Omogućuje učenicima iz školskih informatičkih učionica pristup sustavu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O samom sustavu redovito informira roditelje učenika putem roditeljskih sastanaka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Škola će imati uvid u uspješnost svojih učenika (gdje se tko upisao)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A818F-025C-45C5-A7C9-E4BB6E177A7B}" type="slidenum">
              <a:rPr lang="hr-HR" smtClean="0"/>
              <a:pPr>
                <a:defRPr/>
              </a:pPr>
              <a:t>3</a:t>
            </a:fld>
            <a:endParaRPr lang="hr-HR"/>
          </a:p>
        </p:txBody>
      </p:sp>
      <p:pic>
        <p:nvPicPr>
          <p:cNvPr id="8198" name="Slika 5" descr="sseduh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2133600"/>
            <a:ext cx="20161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 dirty="0" smtClean="0">
                <a:latin typeface="Harlow Solid Italic" pitchFamily="82" charset="0"/>
              </a:rPr>
              <a:t>Zadaci srednje škole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288" y="1412875"/>
            <a:ext cx="8424862" cy="482441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predlažu </a:t>
            </a:r>
            <a:r>
              <a:rPr lang="hr-HR" b="1" u="sng" dirty="0" smtClean="0"/>
              <a:t>upisne kvote </a:t>
            </a:r>
            <a:r>
              <a:rPr lang="hr-HR" b="1" dirty="0" smtClean="0"/>
              <a:t>i strukturu odjeljenja po programima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objavljuju za koji program treba </a:t>
            </a:r>
            <a:r>
              <a:rPr lang="hr-HR" b="1" u="sng" dirty="0" smtClean="0"/>
              <a:t>liječnički pregled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>definiraju </a:t>
            </a:r>
            <a:r>
              <a:rPr lang="pl-PL" b="1" u="sng" dirty="0" smtClean="0"/>
              <a:t>dodatne kriterije i preduvjete za upis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provode </a:t>
            </a:r>
            <a:r>
              <a:rPr lang="hr-HR" b="1" u="sng" dirty="0" smtClean="0"/>
              <a:t>provjeru darovitosti </a:t>
            </a:r>
            <a:r>
              <a:rPr lang="hr-HR" b="1" dirty="0" smtClean="0"/>
              <a:t>i unose rezultate u sustav (umjetničke škole)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b="1" dirty="0" smtClean="0"/>
              <a:t>To ćete provjeriti u “pretraživanje školskih programa”</a:t>
            </a:r>
            <a:r>
              <a:rPr lang="vi-VN" b="1" dirty="0" smtClean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7D748-8F6C-49A0-8638-E32CC62A3B35}" type="slidenum">
              <a:rPr lang="hr-HR" smtClean="0"/>
              <a:pPr>
                <a:defRPr/>
              </a:pPr>
              <a:t>4</a:t>
            </a:fld>
            <a:endParaRPr lang="hr-H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8229600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b="1" dirty="0" smtClean="0">
                <a:latin typeface="Harlow Solid Italic" pitchFamily="82" charset="0"/>
              </a:rPr>
              <a:t>Učenici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620688"/>
            <a:ext cx="8785225" cy="547211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hr-HR" sz="3300" b="1" dirty="0" smtClean="0"/>
              <a:t>učenici u OŠ dobivaju elektronički 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r-HR" sz="3300" b="1" dirty="0" smtClean="0"/>
              <a:t>    identitet  (korisničko ime i lozinku)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r-HR" sz="3300" b="1" dirty="0" smtClean="0"/>
              <a:t>   – već ste dobili od tajnice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hr-HR" sz="3300" b="1" u="sng" dirty="0" smtClean="0">
                <a:solidFill>
                  <a:srgbClr val="FF0000"/>
                </a:solidFill>
              </a:rPr>
              <a:t>Od 26.5.2104. </a:t>
            </a:r>
            <a:r>
              <a:rPr lang="hr-HR" sz="3300" b="1" dirty="0" smtClean="0"/>
              <a:t>počinju prijave u sustav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hr-HR" sz="3300" b="1" dirty="0" smtClean="0"/>
              <a:t>U sustav unijeti korisničko ime i lozinku i broj mobitela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hr-HR" sz="3300" b="1" dirty="0" smtClean="0"/>
              <a:t>SMS-om dobivaju PIN  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hr-HR" sz="3300" b="1" dirty="0" smtClean="0"/>
              <a:t>Tko nema mobitel (niti roditelji) poslužit će službeni mobitel škole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hr-HR" sz="3300" b="1" dirty="0" smtClean="0"/>
              <a:t>Negdje si upisati da ne izgubiš – sve troje (korisničko ime, lozinka i pin) potrebno svaki puta za prijavu i pregled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hr-HR" sz="3300" b="1" dirty="0" smtClean="0"/>
              <a:t>Pin dati razrednicama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endParaRPr lang="hr-HR" sz="33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 smtClean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34621-5206-42FC-B8F4-306BB797C659}" type="slidenum">
              <a:rPr lang="hr-HR" smtClean="0"/>
              <a:pPr>
                <a:defRPr/>
              </a:pPr>
              <a:t>5</a:t>
            </a:fld>
            <a:endParaRPr lang="hr-H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16200000">
            <a:off x="-1489075" y="2794001"/>
            <a:ext cx="4835525" cy="4889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Elektronički identitet</a:t>
            </a:r>
          </a:p>
        </p:txBody>
      </p:sp>
      <p:pic>
        <p:nvPicPr>
          <p:cNvPr id="12291" name="Rezervirano mjesto sadržaja 3" descr="elelktornički identit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4785" t="13361" r="32996" b="8681"/>
          <a:stretch>
            <a:fillRect/>
          </a:stretch>
        </p:blipFill>
        <p:spPr>
          <a:xfrm>
            <a:off x="1908175" y="260350"/>
            <a:ext cx="4608513" cy="6272213"/>
          </a:xfrm>
        </p:spPr>
      </p:pic>
      <p:sp>
        <p:nvSpPr>
          <p:cNvPr id="5" name="Pravokutni oblačić 4"/>
          <p:cNvSpPr/>
          <p:nvPr/>
        </p:nvSpPr>
        <p:spPr>
          <a:xfrm>
            <a:off x="6588125" y="549275"/>
            <a:ext cx="2376488" cy="431800"/>
          </a:xfrm>
          <a:prstGeom prst="wedgeRectCallout">
            <a:avLst>
              <a:gd name="adj1" fmla="val -112110"/>
              <a:gd name="adj2" fmla="val 268852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korisničko ime</a:t>
            </a:r>
          </a:p>
        </p:txBody>
      </p:sp>
      <p:sp>
        <p:nvSpPr>
          <p:cNvPr id="6" name="Pravokutni oblačić 5"/>
          <p:cNvSpPr/>
          <p:nvPr/>
        </p:nvSpPr>
        <p:spPr>
          <a:xfrm>
            <a:off x="7019925" y="1989138"/>
            <a:ext cx="1944688" cy="431800"/>
          </a:xfrm>
          <a:prstGeom prst="wedgeRectCallout">
            <a:avLst>
              <a:gd name="adj1" fmla="val -156313"/>
              <a:gd name="adj2" fmla="val 20171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rgbClr val="FF0000"/>
                </a:solidFill>
              </a:rPr>
              <a:t>lozinka</a:t>
            </a:r>
          </a:p>
        </p:txBody>
      </p:sp>
      <p:sp>
        <p:nvSpPr>
          <p:cNvPr id="7174" name="Rezervirano mjesto broja slajda 6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03D24D63-77FF-4F70-ABF6-83ECF73726A3}" type="slidenum">
              <a:rPr lang="hr-HR" altLang="x-non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6</a:t>
            </a:fld>
            <a:endParaRPr lang="hr-HR" altLang="x-none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863600"/>
          </a:xfrm>
        </p:spPr>
        <p:txBody>
          <a:bodyPr/>
          <a:lstStyle/>
          <a:p>
            <a:pPr>
              <a:defRPr/>
            </a:pPr>
            <a:r>
              <a:rPr lang="hr-HR" dirty="0" smtClean="0">
                <a:latin typeface="Harlow Solid Italic" pitchFamily="82" charset="0"/>
              </a:rPr>
              <a:t>Važni rokovi – ljetni upisni rok</a:t>
            </a:r>
            <a:endParaRPr lang="hr-HR" dirty="0">
              <a:latin typeface="Harlow Solid Italic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225" y="908050"/>
            <a:ext cx="9013825" cy="5761038"/>
          </a:xfrm>
        </p:spPr>
        <p:txBody>
          <a:bodyPr>
            <a:normAutofit fontScale="92500" lnSpcReduction="10000"/>
          </a:bodyPr>
          <a:lstStyle/>
          <a:p>
            <a:r>
              <a:rPr lang="hr-H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26.5.2014. 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hr-HR" b="1" dirty="0"/>
              <a:t> </a:t>
            </a:r>
            <a:endParaRPr lang="hr-HR" dirty="0"/>
          </a:p>
          <a:p>
            <a:r>
              <a:rPr lang="hr-HR" b="1" u="sng" dirty="0"/>
              <a:t>Početak prijava kandidata u sustav- </a:t>
            </a:r>
            <a:r>
              <a:rPr lang="hr-HR" dirty="0"/>
              <a:t>prijava učenika u aplikaciju (učenici provjeravaju jesu li im podaci i ocjene točno unesene – ako nisu prijavljuju to razredniku koji ih ispravlja). Učenici se prijavljuju u sustav s </a:t>
            </a:r>
            <a:r>
              <a:rPr lang="hr-HR" dirty="0" err="1"/>
              <a:t>Carnetovom</a:t>
            </a:r>
            <a:r>
              <a:rPr lang="hr-HR" dirty="0"/>
              <a:t> lozinkom koju su dobili u tajništvu škole.</a:t>
            </a:r>
          </a:p>
          <a:p>
            <a:pPr>
              <a:defRPr/>
            </a:pPr>
            <a:endPara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hr-H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26.6.2014.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hr-HR" b="1" u="sng" dirty="0" smtClean="0"/>
              <a:t>Početak </a:t>
            </a:r>
            <a:r>
              <a:rPr lang="hr-HR" b="1" u="sng" dirty="0"/>
              <a:t>prijava obrazovnih programa u srednjim školama</a:t>
            </a:r>
            <a:r>
              <a:rPr lang="hr-HR" dirty="0"/>
              <a:t> – u aplikaciji, učenici mogu birati najviše 6 programa (paziti na odabir drugog stranog jezika i izbornih predmeta)</a:t>
            </a:r>
          </a:p>
          <a:p>
            <a:pPr>
              <a:defRPr/>
            </a:pPr>
            <a:endPara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93CAD-7551-47E2-99DC-F91BA7AA9F30}" type="slidenum">
              <a:rPr lang="hr-HR" smtClean="0"/>
              <a:pPr>
                <a:defRPr/>
              </a:pPr>
              <a:t>7</a:t>
            </a:fld>
            <a:endParaRPr lang="hr-H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764704"/>
            <a:ext cx="8507288" cy="6093296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29.6.2014.- završetak prijava u programe koji imaju dodatne 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provjere</a:t>
            </a:r>
          </a:p>
          <a:p>
            <a:r>
              <a:rPr lang="hr-HR" b="1" dirty="0"/>
              <a:t>Provođenje dodatnih ispita i provjera te unos rezultata </a:t>
            </a:r>
          </a:p>
          <a:p>
            <a:pPr>
              <a:buNone/>
            </a:pPr>
            <a:r>
              <a:rPr lang="hr-HR" b="1" dirty="0" smtClean="0"/>
              <a:t>     30</a:t>
            </a:r>
            <a:r>
              <a:rPr lang="hr-HR" b="1" dirty="0"/>
              <a:t>. 6. - 4. 7. 2014. 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1.7.2014. – </a:t>
            </a:r>
            <a:r>
              <a:rPr lang="hr-HR" b="1" u="sng" dirty="0"/>
              <a:t>Rok za dostavu dokumentacije redovitih učenika koji ostvaruju pravo na dodatne bodove </a:t>
            </a:r>
            <a:r>
              <a:rPr lang="hr-HR" dirty="0"/>
              <a:t>(stručno mišljenje školskog liječnika, stručno mišljenje HZZ-a i ostali dokumenti kojima se ostvaruju dodatna prava za upis) </a:t>
            </a:r>
          </a:p>
          <a:p>
            <a:r>
              <a:rPr lang="hr-HR" b="1" u="sng" dirty="0"/>
              <a:t>Dokumenti se dostavljaju školi (razrednik, pedagog</a:t>
            </a:r>
            <a:r>
              <a:rPr lang="hr-HR" b="1" u="sng" dirty="0" smtClean="0"/>
              <a:t>)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8.7.2014.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hr-HR" b="1" u="sng" dirty="0" smtClean="0"/>
              <a:t>Zaključavanje </a:t>
            </a:r>
            <a:r>
              <a:rPr lang="hr-HR" b="1" u="sng" dirty="0"/>
              <a:t>odabira obrazovnih programa</a:t>
            </a:r>
            <a:r>
              <a:rPr lang="hr-HR" dirty="0"/>
              <a:t> </a:t>
            </a:r>
          </a:p>
          <a:p>
            <a:r>
              <a:rPr lang="hr-HR" b="1" u="sng" dirty="0"/>
              <a:t>Početak ispisa PRIJAVNICA </a:t>
            </a:r>
            <a:endParaRPr lang="hr-HR" dirty="0"/>
          </a:p>
          <a:p>
            <a:r>
              <a:rPr lang="hr-HR" dirty="0"/>
              <a:t>*</a:t>
            </a:r>
            <a:r>
              <a:rPr lang="hr-HR" b="1" u="sng" dirty="0"/>
              <a:t>po prijavnice roditelji dolaze u školu 8.7.2014.</a:t>
            </a:r>
            <a:r>
              <a:rPr lang="hr-HR" dirty="0"/>
              <a:t> (okvirni datum) i potpisuju da su suglasni s onim što je učenik prijavio (prijavnicu potpisuju roditelj i učenik)</a:t>
            </a:r>
          </a:p>
          <a:p>
            <a:r>
              <a:rPr lang="hr-HR" dirty="0"/>
              <a:t>Nakon potpisivanja prijavnica, razrednik/pedagog unose u aplikaciju da je prijavnica potpisana</a:t>
            </a:r>
            <a:r>
              <a:rPr lang="hr-HR" dirty="0" smtClean="0"/>
              <a:t>.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hr-H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11.7.2014. 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objava konačne ljestvice</a:t>
            </a:r>
          </a:p>
          <a:p>
            <a:pPr>
              <a:defRPr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23.7.2014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– objava slobodnih mjesta za jesen</a:t>
            </a:r>
            <a:endParaRPr lang="hr-HR" dirty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Harlow Solid Italic" pitchFamily="82" charset="0"/>
              </a:rPr>
              <a:t>Od 14.-18.7.2014.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566124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hr-HR" dirty="0"/>
          </a:p>
          <a:p>
            <a:r>
              <a:rPr lang="hr-HR" b="1" u="sng" dirty="0"/>
              <a:t>VAŽNO!!!</a:t>
            </a:r>
            <a:endParaRPr lang="hr-HR" dirty="0"/>
          </a:p>
          <a:p>
            <a:r>
              <a:rPr lang="hr-HR" b="1" u="sng" dirty="0"/>
              <a:t>Dostava dokumenata koji su uvjet za upis u određeni program obrazovanja</a:t>
            </a:r>
            <a:r>
              <a:rPr lang="hr-HR" dirty="0"/>
              <a:t> (potvrde školske medicine, liječnička svjedodžba medicine rada, ugovor o naukovanju učenika i ostali dokumenti kojima su ostvarena dodatna prava za upis) – dokumentacija se donosi srednjoj školi</a:t>
            </a:r>
          </a:p>
          <a:p>
            <a:r>
              <a:rPr lang="hr-HR" b="1" u="sng" dirty="0"/>
              <a:t>Dostava potpisanog obrasca o upisu u I. razred srednje škole (upisnice) u srednju školu u koju se učenik upisao </a:t>
            </a:r>
            <a:r>
              <a:rPr lang="hr-HR" dirty="0"/>
              <a:t> (*učenik ispisuje upisnicu preko svoje šifre u aplikaciji i dostavlja srednjoj školi u navedenom roku)</a:t>
            </a:r>
          </a:p>
          <a:p>
            <a:r>
              <a:rPr lang="hr-HR" b="1" u="sng" dirty="0"/>
              <a:t>*roditelj je dužan u ovom roku donijeti u srednju školu sve dokumente kojima je učenik ostvario dodatne bodove</a:t>
            </a:r>
            <a:endParaRPr lang="hr-HR" dirty="0"/>
          </a:p>
          <a:p>
            <a:r>
              <a:rPr lang="hr-HR" b="1" u="sng" dirty="0"/>
              <a:t>*roditelj je dužan u ovom roku donijeti u srednju školu potvrdu školske medicine ili liječničku svjedodžbu medicine rada (ovisi što škola traži) te ugovor o </a:t>
            </a:r>
            <a:r>
              <a:rPr lang="hr-HR" b="1" u="sng" dirty="0" smtClean="0"/>
              <a:t>naukovanju</a:t>
            </a: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23.7.2014. – objava slobodnih mjesta za jesen</a:t>
            </a:r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1047</Words>
  <Application>Microsoft Office PowerPoint</Application>
  <PresentationFormat>On-screen Show (4:3)</PresentationFormat>
  <Paragraphs>148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tema</vt:lpstr>
      <vt:lpstr>Upisi u srednje škole 2014./2015. </vt:lpstr>
      <vt:lpstr>Učenici se upisuju</vt:lpstr>
      <vt:lpstr>Zadaci osnovne škole</vt:lpstr>
      <vt:lpstr>Zadaci srednje škole</vt:lpstr>
      <vt:lpstr>Učenici</vt:lpstr>
      <vt:lpstr>Elektronički identitet</vt:lpstr>
      <vt:lpstr>Važni rokovi – ljetni upisni rok</vt:lpstr>
      <vt:lpstr>Slide 8</vt:lpstr>
      <vt:lpstr>Od 14.-18.7.2014. </vt:lpstr>
      <vt:lpstr>Kako izgleda aplikacija upisi.hr</vt:lpstr>
      <vt:lpstr>Slide 11</vt:lpstr>
      <vt:lpstr>Uputa za prijavu</vt:lpstr>
      <vt:lpstr>Slide 13</vt:lpstr>
      <vt:lpstr>Slide 14</vt:lpstr>
      <vt:lpstr>Slide 15</vt:lpstr>
      <vt:lpstr>Nakon prijave izbornik izgleda ovako</vt:lpstr>
      <vt:lpstr>Kartica moji podaci</vt:lpstr>
      <vt:lpstr>Kartica obrazovni programi</vt:lpstr>
      <vt:lpstr>Kartica moji rezultati</vt:lpstr>
      <vt:lpstr>Računanje bodova</vt:lpstr>
      <vt:lpstr>1. Zajednički element</vt:lpstr>
      <vt:lpstr>Slide 22</vt:lpstr>
      <vt:lpstr>Primjer – opća gimnazija</vt:lpstr>
      <vt:lpstr>2. Dodatni element</vt:lpstr>
      <vt:lpstr>Vrednovanje rezultata postignutih na natjecanjima u znanju  (samo državna i međunarodna)</vt:lpstr>
      <vt:lpstr>Vrednovanje rezultata postignutih na sportskim natjecanjima (samo državna i međunarodna ŠŠK)</vt:lpstr>
      <vt:lpstr>3. Poseban  element  vrednovanja</vt:lpstr>
      <vt:lpstr>Slide 28</vt:lpstr>
      <vt:lpstr>Slide 29</vt:lpstr>
    </vt:vector>
  </TitlesOfParts>
  <Company>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Upisi u srednje škole 2014./2015.</dc:title>
  <dc:creator>Korisnik</dc:creator>
  <cp:lastModifiedBy>Korisnik</cp:lastModifiedBy>
  <cp:revision>18</cp:revision>
  <dcterms:created xsi:type="dcterms:W3CDTF">2014-06-02T12:14:25Z</dcterms:created>
  <dcterms:modified xsi:type="dcterms:W3CDTF">2014-06-09T13:14:48Z</dcterms:modified>
</cp:coreProperties>
</file>